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77" r:id="rId3"/>
    <p:sldId id="257" r:id="rId4"/>
    <p:sldId id="267" r:id="rId5"/>
    <p:sldId id="268" r:id="rId6"/>
    <p:sldId id="269" r:id="rId7"/>
    <p:sldId id="270" r:id="rId8"/>
    <p:sldId id="279" r:id="rId9"/>
    <p:sldId id="273" r:id="rId10"/>
    <p:sldId id="275" r:id="rId11"/>
    <p:sldId id="272" r:id="rId12"/>
    <p:sldId id="278" r:id="rId13"/>
    <p:sldId id="280" r:id="rId14"/>
    <p:sldId id="281" r:id="rId15"/>
    <p:sldId id="286" r:id="rId16"/>
    <p:sldId id="287" r:id="rId17"/>
    <p:sldId id="293" r:id="rId18"/>
    <p:sldId id="282" r:id="rId19"/>
    <p:sldId id="283" r:id="rId20"/>
    <p:sldId id="284" r:id="rId21"/>
    <p:sldId id="289" r:id="rId22"/>
    <p:sldId id="288" r:id="rId23"/>
    <p:sldId id="285" r:id="rId24"/>
    <p:sldId id="291" r:id="rId25"/>
    <p:sldId id="292" r:id="rId26"/>
    <p:sldId id="294" r:id="rId27"/>
    <p:sldId id="295" r:id="rId28"/>
    <p:sldId id="296"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4" autoAdjust="0"/>
    <p:restoredTop sz="93977" autoAdjust="0"/>
  </p:normalViewPr>
  <p:slideViewPr>
    <p:cSldViewPr>
      <p:cViewPr varScale="1">
        <p:scale>
          <a:sx n="145" d="100"/>
          <a:sy n="145" d="100"/>
        </p:scale>
        <p:origin x="132" y="33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n\AppData\Roaming\Microsoft\Excel\Book1%20(version%201).xlsb"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1).xlsb]Sheet2!PivotTable5</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Birth to 65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Sheet2!$A$4:$A$8</c:f>
              <c:strCache>
                <c:ptCount val="5"/>
                <c:pt idx="0">
                  <c:v>Employed</c:v>
                </c:pt>
                <c:pt idx="1">
                  <c:v>Future</c:v>
                </c:pt>
                <c:pt idx="2">
                  <c:v>TBD</c:v>
                </c:pt>
                <c:pt idx="3">
                  <c:v>Unemployed</c:v>
                </c:pt>
                <c:pt idx="4">
                  <c:v>Youth</c:v>
                </c:pt>
              </c:strCache>
            </c:strRef>
          </c:cat>
          <c:val>
            <c:numRef>
              <c:f>Sheet2!$B$4:$B$8</c:f>
              <c:numCache>
                <c:formatCode>General</c:formatCode>
                <c:ptCount val="5"/>
                <c:pt idx="0">
                  <c:v>386</c:v>
                </c:pt>
                <c:pt idx="1">
                  <c:v>239</c:v>
                </c:pt>
                <c:pt idx="2">
                  <c:v>1</c:v>
                </c:pt>
                <c:pt idx="3">
                  <c:v>5</c:v>
                </c:pt>
                <c:pt idx="4">
                  <c:v>149</c:v>
                </c:pt>
              </c:numCache>
            </c:numRef>
          </c:val>
          <c:extLst>
            <c:ext xmlns:c16="http://schemas.microsoft.com/office/drawing/2014/chart" uri="{C3380CC4-5D6E-409C-BE32-E72D297353CC}">
              <c16:uniqueId val="{00000000-EF16-4995-9533-0E6F776FC49D}"/>
            </c:ext>
          </c:extLst>
        </c:ser>
        <c:dLbls>
          <c:showLegendKey val="0"/>
          <c:showVal val="0"/>
          <c:showCatName val="0"/>
          <c:showSerName val="0"/>
          <c:showPercent val="0"/>
          <c:showBubbleSize val="0"/>
        </c:dLbls>
        <c:gapWidth val="219"/>
        <c:overlap val="-27"/>
        <c:axId val="1905611119"/>
        <c:axId val="1905612559"/>
      </c:barChart>
      <c:catAx>
        <c:axId val="1905611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5612559"/>
        <c:crosses val="autoZero"/>
        <c:auto val="1"/>
        <c:lblAlgn val="ctr"/>
        <c:lblOffset val="100"/>
        <c:noMultiLvlLbl val="0"/>
      </c:catAx>
      <c:valAx>
        <c:axId val="1905612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5611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043B725B-653D-4166-A8E9-72A38A1847CF}" type="datetimeFigureOut">
              <a:rPr lang="en-US"/>
              <a:t>9/6/2024</a:t>
            </a:fld>
            <a:endParaRPr/>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83F64CD-0576-4A9A-BD06-7889D6E60BDC}" type="datetimeFigureOut">
              <a:rPr lang="en-US"/>
              <a:t>9/6/2024</a:t>
            </a:fld>
            <a:endParaRPr/>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9/6/2024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9/6/2024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9/6/2024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9/6/2024</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9/6/2024</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9/6/2024</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9/6/2024</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9/6/2024</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i.org/10.1016/j.intell.2017.09.001"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3389/fpsyg.2022.1051910"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i.org/10.1016/j.intell.2017.09.001"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i.org/10.1016/j.intell.2017.09.001"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a:t>When Failure Cuts</a:t>
            </a:r>
          </a:p>
        </p:txBody>
      </p:sp>
      <p:sp>
        <p:nvSpPr>
          <p:cNvPr id="3" name="Subtitle 2"/>
          <p:cNvSpPr>
            <a:spLocks noGrp="1"/>
          </p:cNvSpPr>
          <p:nvPr>
            <p:ph type="subTitle" idx="1"/>
          </p:nvPr>
        </p:nvSpPr>
        <p:spPr/>
        <p:txBody>
          <a:bodyPr>
            <a:normAutofit fontScale="77500" lnSpcReduction="20000"/>
          </a:bodyPr>
          <a:lstStyle/>
          <a:p>
            <a:r>
              <a:rPr lang="en-US" dirty="0"/>
              <a:t>A conversation on how failure can be especially difficult for high achieving and intelligent individuals.</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High intelligence: A risk factor for psychological and physiological overexcitabilities. (Karpinski, 2018)</a:t>
            </a:r>
          </a:p>
        </p:txBody>
      </p:sp>
      <p:sp>
        <p:nvSpPr>
          <p:cNvPr id="12" name="TextBox 11">
            <a:extLst>
              <a:ext uri="{FF2B5EF4-FFF2-40B4-BE49-F238E27FC236}">
                <a16:creationId xmlns:a16="http://schemas.microsoft.com/office/drawing/2014/main" id="{7E2115D3-CFEB-5A9C-BF1A-30332F2EEDB7}"/>
              </a:ext>
            </a:extLst>
          </p:cNvPr>
          <p:cNvSpPr txBox="1"/>
          <p:nvPr/>
        </p:nvSpPr>
        <p:spPr>
          <a:xfrm>
            <a:off x="457200" y="6248400"/>
            <a:ext cx="6094902" cy="369332"/>
          </a:xfrm>
          <a:prstGeom prst="rect">
            <a:avLst/>
          </a:prstGeom>
          <a:noFill/>
        </p:spPr>
        <p:txBody>
          <a:bodyPr wrap="square">
            <a:spAutoFit/>
          </a:bodyPr>
          <a:lstStyle/>
          <a:p>
            <a:r>
              <a:rPr lang="en-US" b="0" i="0" u="none" strike="noStrike" dirty="0">
                <a:effectLst/>
                <a:latin typeface="ElsevierSans"/>
                <a:hlinkClick r:id="rId2" tooltip="Persistent link using digital object identifier"/>
              </a:rPr>
              <a:t>https://doi.org/10.1016/j.intell.2017.09.001</a:t>
            </a:r>
            <a:endParaRPr lang="en-US" dirty="0"/>
          </a:p>
        </p:txBody>
      </p:sp>
      <p:pic>
        <p:nvPicPr>
          <p:cNvPr id="6" name="Picture 5">
            <a:extLst>
              <a:ext uri="{FF2B5EF4-FFF2-40B4-BE49-F238E27FC236}">
                <a16:creationId xmlns:a16="http://schemas.microsoft.com/office/drawing/2014/main" id="{9D0C5E9D-8ECB-1F13-AEA5-949CA14F8627}"/>
              </a:ext>
            </a:extLst>
          </p:cNvPr>
          <p:cNvPicPr>
            <a:picLocks noChangeAspect="1"/>
          </p:cNvPicPr>
          <p:nvPr/>
        </p:nvPicPr>
        <p:blipFill>
          <a:blip r:embed="rId3"/>
          <a:stretch>
            <a:fillRect/>
          </a:stretch>
        </p:blipFill>
        <p:spPr>
          <a:xfrm>
            <a:off x="3352801" y="1752600"/>
            <a:ext cx="5596216" cy="4419600"/>
          </a:xfrm>
          <a:prstGeom prst="rect">
            <a:avLst/>
          </a:prstGeom>
        </p:spPr>
      </p:pic>
    </p:spTree>
    <p:extLst>
      <p:ext uri="{BB962C8B-B14F-4D97-AF65-F5344CB8AC3E}">
        <p14:creationId xmlns:p14="http://schemas.microsoft.com/office/powerpoint/2010/main" val="16114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Bright, but allergic and neurotic? A critical investigation of the “overexcitable genius” hypothesis. (Fries, 2022)</a:t>
            </a:r>
          </a:p>
        </p:txBody>
      </p:sp>
      <p:pic>
        <p:nvPicPr>
          <p:cNvPr id="10" name="Picture 9">
            <a:extLst>
              <a:ext uri="{FF2B5EF4-FFF2-40B4-BE49-F238E27FC236}">
                <a16:creationId xmlns:a16="http://schemas.microsoft.com/office/drawing/2014/main" id="{97AEF4E1-C961-8C38-DAB8-8F32569A56C3}"/>
              </a:ext>
            </a:extLst>
          </p:cNvPr>
          <p:cNvPicPr>
            <a:picLocks noChangeAspect="1"/>
          </p:cNvPicPr>
          <p:nvPr/>
        </p:nvPicPr>
        <p:blipFill>
          <a:blip r:embed="rId2"/>
          <a:stretch>
            <a:fillRect/>
          </a:stretch>
        </p:blipFill>
        <p:spPr>
          <a:xfrm>
            <a:off x="415047" y="2895600"/>
            <a:ext cx="11361905" cy="2495238"/>
          </a:xfrm>
          <a:prstGeom prst="rect">
            <a:avLst/>
          </a:prstGeom>
        </p:spPr>
      </p:pic>
      <p:sp>
        <p:nvSpPr>
          <p:cNvPr id="12" name="TextBox 11">
            <a:extLst>
              <a:ext uri="{FF2B5EF4-FFF2-40B4-BE49-F238E27FC236}">
                <a16:creationId xmlns:a16="http://schemas.microsoft.com/office/drawing/2014/main" id="{7E2115D3-CFEB-5A9C-BF1A-30332F2EEDB7}"/>
              </a:ext>
            </a:extLst>
          </p:cNvPr>
          <p:cNvSpPr txBox="1"/>
          <p:nvPr/>
        </p:nvSpPr>
        <p:spPr>
          <a:xfrm>
            <a:off x="413951" y="6248400"/>
            <a:ext cx="6094902" cy="369332"/>
          </a:xfrm>
          <a:prstGeom prst="rect">
            <a:avLst/>
          </a:prstGeom>
          <a:noFill/>
        </p:spPr>
        <p:txBody>
          <a:bodyPr wrap="square">
            <a:spAutoFit/>
          </a:bodyPr>
          <a:lstStyle/>
          <a:p>
            <a:r>
              <a:rPr lang="en-US" b="0" i="0" u="none" strike="noStrike" dirty="0">
                <a:effectLst/>
                <a:latin typeface="MuseoSans"/>
                <a:hlinkClick r:id="rId3"/>
              </a:rPr>
              <a:t>https://doi.org/10.3389/fpsyg.2022.1051910</a:t>
            </a:r>
            <a:endParaRPr lang="en-US" dirty="0"/>
          </a:p>
        </p:txBody>
      </p:sp>
    </p:spTree>
    <p:extLst>
      <p:ext uri="{BB962C8B-B14F-4D97-AF65-F5344CB8AC3E}">
        <p14:creationId xmlns:p14="http://schemas.microsoft.com/office/powerpoint/2010/main" val="25412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But Why? …</a:t>
            </a:r>
          </a:p>
        </p:txBody>
      </p:sp>
      <p:sp>
        <p:nvSpPr>
          <p:cNvPr id="12" name="TextBox 11">
            <a:extLst>
              <a:ext uri="{FF2B5EF4-FFF2-40B4-BE49-F238E27FC236}">
                <a16:creationId xmlns:a16="http://schemas.microsoft.com/office/drawing/2014/main" id="{7E2115D3-CFEB-5A9C-BF1A-30332F2EEDB7}"/>
              </a:ext>
            </a:extLst>
          </p:cNvPr>
          <p:cNvSpPr txBox="1"/>
          <p:nvPr/>
        </p:nvSpPr>
        <p:spPr>
          <a:xfrm>
            <a:off x="413951" y="6248400"/>
            <a:ext cx="6094902" cy="369332"/>
          </a:xfrm>
          <a:prstGeom prst="rect">
            <a:avLst/>
          </a:prstGeom>
          <a:noFill/>
        </p:spPr>
        <p:txBody>
          <a:bodyPr wrap="square">
            <a:spAutoFit/>
          </a:bodyPr>
          <a:lstStyle/>
          <a:p>
            <a:r>
              <a:rPr lang="en-US" b="0" i="0" u="none" strike="noStrike" dirty="0">
                <a:effectLst/>
                <a:latin typeface="ElsevierSans"/>
                <a:hlinkClick r:id="rId2" tooltip="Persistent link using digital object identifier"/>
              </a:rPr>
              <a:t>https://doi.org/10.1016/j.intell.2017.09.001</a:t>
            </a:r>
            <a:endParaRPr lang="en-US" dirty="0"/>
          </a:p>
        </p:txBody>
      </p:sp>
      <p:pic>
        <p:nvPicPr>
          <p:cNvPr id="4" name="Picture 3">
            <a:extLst>
              <a:ext uri="{FF2B5EF4-FFF2-40B4-BE49-F238E27FC236}">
                <a16:creationId xmlns:a16="http://schemas.microsoft.com/office/drawing/2014/main" id="{1BA3E612-381A-577E-1E06-A3829DF30C8F}"/>
              </a:ext>
            </a:extLst>
          </p:cNvPr>
          <p:cNvPicPr>
            <a:picLocks noChangeAspect="1"/>
          </p:cNvPicPr>
          <p:nvPr/>
        </p:nvPicPr>
        <p:blipFill>
          <a:blip r:embed="rId3"/>
          <a:stretch>
            <a:fillRect/>
          </a:stretch>
        </p:blipFill>
        <p:spPr>
          <a:xfrm>
            <a:off x="1329429" y="1981200"/>
            <a:ext cx="9795771" cy="3830559"/>
          </a:xfrm>
          <a:prstGeom prst="rect">
            <a:avLst/>
          </a:prstGeom>
        </p:spPr>
      </p:pic>
    </p:spTree>
    <p:extLst>
      <p:ext uri="{BB962C8B-B14F-4D97-AF65-F5344CB8AC3E}">
        <p14:creationId xmlns:p14="http://schemas.microsoft.com/office/powerpoint/2010/main" val="25572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But Why? …</a:t>
            </a:r>
          </a:p>
        </p:txBody>
      </p:sp>
      <p:sp>
        <p:nvSpPr>
          <p:cNvPr id="12" name="TextBox 11">
            <a:extLst>
              <a:ext uri="{FF2B5EF4-FFF2-40B4-BE49-F238E27FC236}">
                <a16:creationId xmlns:a16="http://schemas.microsoft.com/office/drawing/2014/main" id="{7E2115D3-CFEB-5A9C-BF1A-30332F2EEDB7}"/>
              </a:ext>
            </a:extLst>
          </p:cNvPr>
          <p:cNvSpPr txBox="1"/>
          <p:nvPr/>
        </p:nvSpPr>
        <p:spPr>
          <a:xfrm>
            <a:off x="413951" y="6248400"/>
            <a:ext cx="6094902" cy="369332"/>
          </a:xfrm>
          <a:prstGeom prst="rect">
            <a:avLst/>
          </a:prstGeom>
          <a:noFill/>
        </p:spPr>
        <p:txBody>
          <a:bodyPr wrap="square">
            <a:spAutoFit/>
          </a:bodyPr>
          <a:lstStyle/>
          <a:p>
            <a:r>
              <a:rPr lang="en-US" b="0" i="0" u="none" strike="noStrike" dirty="0">
                <a:effectLst/>
                <a:latin typeface="ElsevierSans"/>
                <a:hlinkClick r:id="rId2" tooltip="Persistent link using digital object identifier"/>
              </a:rPr>
              <a:t>https://doi.org/10.1016/j.intell.2017.09.001</a:t>
            </a:r>
            <a:endParaRPr lang="en-US" dirty="0"/>
          </a:p>
        </p:txBody>
      </p:sp>
      <p:pic>
        <p:nvPicPr>
          <p:cNvPr id="4" name="Picture 3">
            <a:extLst>
              <a:ext uri="{FF2B5EF4-FFF2-40B4-BE49-F238E27FC236}">
                <a16:creationId xmlns:a16="http://schemas.microsoft.com/office/drawing/2014/main" id="{1BA3E612-381A-577E-1E06-A3829DF30C8F}"/>
              </a:ext>
            </a:extLst>
          </p:cNvPr>
          <p:cNvPicPr>
            <a:picLocks noChangeAspect="1"/>
          </p:cNvPicPr>
          <p:nvPr/>
        </p:nvPicPr>
        <p:blipFill>
          <a:blip r:embed="rId3"/>
          <a:stretch>
            <a:fillRect/>
          </a:stretch>
        </p:blipFill>
        <p:spPr>
          <a:xfrm>
            <a:off x="1329429" y="1981200"/>
            <a:ext cx="9795771" cy="3830559"/>
          </a:xfrm>
          <a:prstGeom prst="rect">
            <a:avLst/>
          </a:prstGeom>
        </p:spPr>
      </p:pic>
    </p:spTree>
    <p:extLst>
      <p:ext uri="{BB962C8B-B14F-4D97-AF65-F5344CB8AC3E}">
        <p14:creationId xmlns:p14="http://schemas.microsoft.com/office/powerpoint/2010/main" val="196596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590800"/>
            <a:ext cx="7772400" cy="1219200"/>
          </a:xfrm>
        </p:spPr>
        <p:txBody>
          <a:bodyPr>
            <a:noAutofit/>
          </a:bodyPr>
          <a:lstStyle/>
          <a:p>
            <a:pPr algn="ctr"/>
            <a:r>
              <a:rPr lang="en-US" sz="8800" dirty="0"/>
              <a:t>Mental Health</a:t>
            </a:r>
          </a:p>
        </p:txBody>
      </p:sp>
    </p:spTree>
    <p:extLst>
      <p:ext uri="{BB962C8B-B14F-4D97-AF65-F5344CB8AC3E}">
        <p14:creationId xmlns:p14="http://schemas.microsoft.com/office/powerpoint/2010/main" val="84194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Psychology Today: The Burdens of Intelligence</a:t>
            </a:r>
            <a:br>
              <a:rPr lang="en-US" dirty="0"/>
            </a:br>
            <a:r>
              <a:rPr lang="en-US" dirty="0"/>
              <a:t>Marty Nemko, September 2016</a:t>
            </a:r>
          </a:p>
        </p:txBody>
      </p:sp>
      <p:pic>
        <p:nvPicPr>
          <p:cNvPr id="5" name="Picture 4">
            <a:extLst>
              <a:ext uri="{FF2B5EF4-FFF2-40B4-BE49-F238E27FC236}">
                <a16:creationId xmlns:a16="http://schemas.microsoft.com/office/drawing/2014/main" id="{67B258C9-7C38-C8D8-BB2A-5A41F265048D}"/>
              </a:ext>
            </a:extLst>
          </p:cNvPr>
          <p:cNvPicPr>
            <a:picLocks noChangeAspect="1"/>
          </p:cNvPicPr>
          <p:nvPr/>
        </p:nvPicPr>
        <p:blipFill>
          <a:blip r:embed="rId2"/>
          <a:stretch>
            <a:fillRect/>
          </a:stretch>
        </p:blipFill>
        <p:spPr>
          <a:xfrm>
            <a:off x="381000" y="2743200"/>
            <a:ext cx="5139124" cy="2528667"/>
          </a:xfrm>
          <a:prstGeom prst="rect">
            <a:avLst/>
          </a:prstGeom>
        </p:spPr>
      </p:pic>
      <p:pic>
        <p:nvPicPr>
          <p:cNvPr id="7" name="Picture 6">
            <a:extLst>
              <a:ext uri="{FF2B5EF4-FFF2-40B4-BE49-F238E27FC236}">
                <a16:creationId xmlns:a16="http://schemas.microsoft.com/office/drawing/2014/main" id="{21382B6F-9732-1189-1CE8-5BCD2A1ABC19}"/>
              </a:ext>
            </a:extLst>
          </p:cNvPr>
          <p:cNvPicPr>
            <a:picLocks noChangeAspect="1"/>
          </p:cNvPicPr>
          <p:nvPr/>
        </p:nvPicPr>
        <p:blipFill>
          <a:blip r:embed="rId3"/>
          <a:stretch>
            <a:fillRect/>
          </a:stretch>
        </p:blipFill>
        <p:spPr>
          <a:xfrm>
            <a:off x="5783359" y="1828800"/>
            <a:ext cx="5799041" cy="4662124"/>
          </a:xfrm>
          <a:prstGeom prst="rect">
            <a:avLst/>
          </a:prstGeom>
        </p:spPr>
      </p:pic>
    </p:spTree>
    <p:extLst>
      <p:ext uri="{BB962C8B-B14F-4D97-AF65-F5344CB8AC3E}">
        <p14:creationId xmlns:p14="http://schemas.microsoft.com/office/powerpoint/2010/main" val="297887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Rationality and Intelligence</a:t>
            </a:r>
            <a:br>
              <a:rPr lang="en-US" dirty="0"/>
            </a:br>
            <a:r>
              <a:rPr lang="en-US" dirty="0"/>
              <a:t>K. Stanovich, M. </a:t>
            </a:r>
            <a:r>
              <a:rPr lang="en-US" dirty="0" err="1"/>
              <a:t>Toplak</a:t>
            </a:r>
            <a:r>
              <a:rPr lang="en-US" dirty="0"/>
              <a:t>, R. West</a:t>
            </a:r>
          </a:p>
        </p:txBody>
      </p:sp>
      <p:sp>
        <p:nvSpPr>
          <p:cNvPr id="4" name="TextBox 3">
            <a:extLst>
              <a:ext uri="{FF2B5EF4-FFF2-40B4-BE49-F238E27FC236}">
                <a16:creationId xmlns:a16="http://schemas.microsoft.com/office/drawing/2014/main" id="{298C40FB-FEFA-E17F-0872-B38045AC40A4}"/>
              </a:ext>
            </a:extLst>
          </p:cNvPr>
          <p:cNvSpPr txBox="1"/>
          <p:nvPr/>
        </p:nvSpPr>
        <p:spPr>
          <a:xfrm>
            <a:off x="417729" y="6121592"/>
            <a:ext cx="6094902" cy="369332"/>
          </a:xfrm>
          <a:prstGeom prst="rect">
            <a:avLst/>
          </a:prstGeom>
          <a:noFill/>
        </p:spPr>
        <p:txBody>
          <a:bodyPr wrap="square">
            <a:spAutoFit/>
          </a:bodyPr>
          <a:lstStyle/>
          <a:p>
            <a:r>
              <a:rPr lang="en-US" dirty="0"/>
              <a:t>https://doi.org/10.7551/mitpress/11252.001.0001</a:t>
            </a:r>
          </a:p>
        </p:txBody>
      </p:sp>
      <p:sp>
        <p:nvSpPr>
          <p:cNvPr id="8" name="TextBox 7">
            <a:extLst>
              <a:ext uri="{FF2B5EF4-FFF2-40B4-BE49-F238E27FC236}">
                <a16:creationId xmlns:a16="http://schemas.microsoft.com/office/drawing/2014/main" id="{AF4A5B37-E237-1A17-86F6-082F2791CCF6}"/>
              </a:ext>
            </a:extLst>
          </p:cNvPr>
          <p:cNvSpPr txBox="1"/>
          <p:nvPr/>
        </p:nvSpPr>
        <p:spPr>
          <a:xfrm>
            <a:off x="417729" y="2819400"/>
            <a:ext cx="11353800" cy="2031325"/>
          </a:xfrm>
          <a:prstGeom prst="rect">
            <a:avLst/>
          </a:prstGeom>
          <a:noFill/>
        </p:spPr>
        <p:txBody>
          <a:bodyPr wrap="square">
            <a:spAutoFit/>
          </a:bodyPr>
          <a:lstStyle/>
          <a:p>
            <a:r>
              <a:rPr lang="en-US" dirty="0"/>
              <a:t>We get surprised when someone whom we consider to be smart acts stupidly. When someone we consider to be not so smart acts stupidly, we tend not to be so surprised. But why should we be so surprised in the first case? A typical dictionary definition of the adjectival form of the word “smart” is “characterized by sharp quick thought; bright” or “having or showing quick intelligence or ready mental capacity.” Thus, being smart seems a lot like being intelligent, according to the dictionary. Dictionaries also tell us that a stupid person is “slow to learn or understand; lacking or marked by lack of intelligence.” Thus, if a smart person is intelligent and “stupid” means a lack of intelligence, then the “smart person being stupid” phrase seems to make no sense. </a:t>
            </a:r>
          </a:p>
        </p:txBody>
      </p:sp>
    </p:spTree>
    <p:extLst>
      <p:ext uri="{BB962C8B-B14F-4D97-AF65-F5344CB8AC3E}">
        <p14:creationId xmlns:p14="http://schemas.microsoft.com/office/powerpoint/2010/main" val="166647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13 Reasons Why a High IQ Can Make You Less Happy</a:t>
            </a:r>
            <a:br>
              <a:rPr lang="en-US" dirty="0"/>
            </a:br>
            <a:r>
              <a:rPr lang="en-US" dirty="0"/>
              <a:t>Psychology Today: Leon Seltzer, 2021</a:t>
            </a:r>
          </a:p>
        </p:txBody>
      </p:sp>
      <p:pic>
        <p:nvPicPr>
          <p:cNvPr id="5" name="Picture 4">
            <a:extLst>
              <a:ext uri="{FF2B5EF4-FFF2-40B4-BE49-F238E27FC236}">
                <a16:creationId xmlns:a16="http://schemas.microsoft.com/office/drawing/2014/main" id="{3BB98DC4-04EC-8AE3-19C6-6F725A3F6D79}"/>
              </a:ext>
            </a:extLst>
          </p:cNvPr>
          <p:cNvPicPr>
            <a:picLocks noChangeAspect="1"/>
          </p:cNvPicPr>
          <p:nvPr/>
        </p:nvPicPr>
        <p:blipFill>
          <a:blip r:embed="rId2"/>
          <a:stretch>
            <a:fillRect/>
          </a:stretch>
        </p:blipFill>
        <p:spPr>
          <a:xfrm>
            <a:off x="2503724" y="1981200"/>
            <a:ext cx="7184552" cy="4504864"/>
          </a:xfrm>
          <a:prstGeom prst="rect">
            <a:avLst/>
          </a:prstGeom>
        </p:spPr>
      </p:pic>
    </p:spTree>
    <p:extLst>
      <p:ext uri="{BB962C8B-B14F-4D97-AF65-F5344CB8AC3E}">
        <p14:creationId xmlns:p14="http://schemas.microsoft.com/office/powerpoint/2010/main" val="2690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352800"/>
            <a:ext cx="7772400" cy="1219200"/>
          </a:xfrm>
        </p:spPr>
        <p:txBody>
          <a:bodyPr>
            <a:noAutofit/>
          </a:bodyPr>
          <a:lstStyle/>
          <a:p>
            <a:pPr algn="ctr"/>
            <a:r>
              <a:rPr lang="en-US" sz="8800" dirty="0"/>
              <a:t>Where We</a:t>
            </a:r>
            <a:br>
              <a:rPr lang="en-US" sz="8800" dirty="0"/>
            </a:br>
            <a:r>
              <a:rPr lang="en-US" sz="8800" dirty="0"/>
              <a:t>May Struggle</a:t>
            </a:r>
          </a:p>
        </p:txBody>
      </p:sp>
    </p:spTree>
    <p:extLst>
      <p:ext uri="{BB962C8B-B14F-4D97-AF65-F5344CB8AC3E}">
        <p14:creationId xmlns:p14="http://schemas.microsoft.com/office/powerpoint/2010/main" val="141441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HBR: 5 Ways Smart People Sabotage Their Success</a:t>
            </a:r>
            <a:br>
              <a:rPr lang="en-US" dirty="0"/>
            </a:br>
            <a:r>
              <a:rPr lang="en-US" dirty="0"/>
              <a:t>Alice Boyes, November 13, 2018</a:t>
            </a:r>
          </a:p>
        </p:txBody>
      </p:sp>
      <p:pic>
        <p:nvPicPr>
          <p:cNvPr id="4" name="Picture 3">
            <a:extLst>
              <a:ext uri="{FF2B5EF4-FFF2-40B4-BE49-F238E27FC236}">
                <a16:creationId xmlns:a16="http://schemas.microsoft.com/office/drawing/2014/main" id="{B8789DA8-FDD7-3B3F-A8BC-98C67BA22FF7}"/>
              </a:ext>
            </a:extLst>
          </p:cNvPr>
          <p:cNvPicPr>
            <a:picLocks noChangeAspect="1"/>
          </p:cNvPicPr>
          <p:nvPr/>
        </p:nvPicPr>
        <p:blipFill>
          <a:blip r:embed="rId2"/>
          <a:stretch>
            <a:fillRect/>
          </a:stretch>
        </p:blipFill>
        <p:spPr>
          <a:xfrm>
            <a:off x="6400800" y="2743200"/>
            <a:ext cx="5437943" cy="2473914"/>
          </a:xfrm>
          <a:prstGeom prst="rect">
            <a:avLst/>
          </a:prstGeom>
        </p:spPr>
      </p:pic>
      <p:pic>
        <p:nvPicPr>
          <p:cNvPr id="7" name="Picture 6">
            <a:extLst>
              <a:ext uri="{FF2B5EF4-FFF2-40B4-BE49-F238E27FC236}">
                <a16:creationId xmlns:a16="http://schemas.microsoft.com/office/drawing/2014/main" id="{A828AF6D-525E-5573-4E79-BD0C5F4629C0}"/>
              </a:ext>
            </a:extLst>
          </p:cNvPr>
          <p:cNvPicPr>
            <a:picLocks noChangeAspect="1"/>
          </p:cNvPicPr>
          <p:nvPr/>
        </p:nvPicPr>
        <p:blipFill>
          <a:blip r:embed="rId3"/>
          <a:stretch>
            <a:fillRect/>
          </a:stretch>
        </p:blipFill>
        <p:spPr>
          <a:xfrm>
            <a:off x="914400" y="2057400"/>
            <a:ext cx="5105400" cy="4339590"/>
          </a:xfrm>
          <a:prstGeom prst="rect">
            <a:avLst/>
          </a:prstGeom>
        </p:spPr>
      </p:pic>
    </p:spTree>
    <p:extLst>
      <p:ext uri="{BB962C8B-B14F-4D97-AF65-F5344CB8AC3E}">
        <p14:creationId xmlns:p14="http://schemas.microsoft.com/office/powerpoint/2010/main" val="16750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normAutofit lnSpcReduction="10000"/>
          </a:bodyPr>
          <a:lstStyle/>
          <a:p>
            <a:pPr marL="0" indent="0">
              <a:buNone/>
            </a:pPr>
            <a:r>
              <a:rPr lang="en-US" dirty="0"/>
              <a:t>The author of this slide deck and presentation does not represent to be a health care professional. Any statements or artifacts presented should not be construed as medical advice. Although efforts were made to collect and share reliable information this talk is not intended to represent a comprehensive body of knowledge and may not reflect information that is relevant to you.</a:t>
            </a:r>
          </a:p>
          <a:p>
            <a:pPr marL="0" indent="0">
              <a:buNone/>
            </a:pPr>
            <a:endParaRPr lang="en-US" dirty="0"/>
          </a:p>
          <a:p>
            <a:pPr marL="0" indent="0" algn="ctr">
              <a:buNone/>
            </a:pPr>
            <a:r>
              <a:rPr lang="en-US" b="1" u="sng" dirty="0">
                <a:solidFill>
                  <a:srgbClr val="FF0000"/>
                </a:solidFill>
              </a:rPr>
              <a:t>If you have questions or are curious about topics in this discussion you should speak to a licensed healthcare professional.</a:t>
            </a:r>
          </a:p>
          <a:p>
            <a:pPr marL="0" indent="0" algn="ctr">
              <a:buNone/>
            </a:pPr>
            <a:endParaRPr lang="en-US" dirty="0"/>
          </a:p>
          <a:p>
            <a:pPr marL="0" indent="0" algn="ctr">
              <a:buNone/>
            </a:pPr>
            <a:r>
              <a:rPr lang="en-US" dirty="0"/>
              <a:t>(I’m just some dude, don’t listen to me.)</a:t>
            </a:r>
          </a:p>
        </p:txBody>
      </p:sp>
    </p:spTree>
    <p:extLst>
      <p:ext uri="{BB962C8B-B14F-4D97-AF65-F5344CB8AC3E}">
        <p14:creationId xmlns:p14="http://schemas.microsoft.com/office/powerpoint/2010/main" val="3933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HBR: What High Achievers Need from Their Mentors</a:t>
            </a:r>
            <a:br>
              <a:rPr lang="en-US" dirty="0"/>
            </a:br>
            <a:r>
              <a:rPr lang="en-US" dirty="0"/>
              <a:t>by Ruth </a:t>
            </a:r>
            <a:r>
              <a:rPr lang="en-US" dirty="0" err="1"/>
              <a:t>Gotian</a:t>
            </a:r>
            <a:r>
              <a:rPr lang="en-US" dirty="0"/>
              <a:t> and Andy </a:t>
            </a:r>
            <a:r>
              <a:rPr lang="en-US" dirty="0" err="1"/>
              <a:t>Lopata</a:t>
            </a:r>
            <a:r>
              <a:rPr lang="en-US" dirty="0"/>
              <a:t>, August 19, 2024</a:t>
            </a:r>
          </a:p>
        </p:txBody>
      </p:sp>
      <p:pic>
        <p:nvPicPr>
          <p:cNvPr id="5" name="Picture 4">
            <a:extLst>
              <a:ext uri="{FF2B5EF4-FFF2-40B4-BE49-F238E27FC236}">
                <a16:creationId xmlns:a16="http://schemas.microsoft.com/office/drawing/2014/main" id="{90EC142E-AB6B-B001-D582-9F833BD031EF}"/>
              </a:ext>
            </a:extLst>
          </p:cNvPr>
          <p:cNvPicPr>
            <a:picLocks noChangeAspect="1"/>
          </p:cNvPicPr>
          <p:nvPr/>
        </p:nvPicPr>
        <p:blipFill>
          <a:blip r:embed="rId2"/>
          <a:stretch>
            <a:fillRect/>
          </a:stretch>
        </p:blipFill>
        <p:spPr>
          <a:xfrm>
            <a:off x="6624444" y="2467209"/>
            <a:ext cx="5136121" cy="2628486"/>
          </a:xfrm>
          <a:prstGeom prst="rect">
            <a:avLst/>
          </a:prstGeom>
        </p:spPr>
      </p:pic>
      <p:pic>
        <p:nvPicPr>
          <p:cNvPr id="8" name="Picture 7">
            <a:extLst>
              <a:ext uri="{FF2B5EF4-FFF2-40B4-BE49-F238E27FC236}">
                <a16:creationId xmlns:a16="http://schemas.microsoft.com/office/drawing/2014/main" id="{C27A7B48-E86D-384B-2819-287AF30BCA14}"/>
              </a:ext>
            </a:extLst>
          </p:cNvPr>
          <p:cNvPicPr>
            <a:picLocks noChangeAspect="1"/>
          </p:cNvPicPr>
          <p:nvPr/>
        </p:nvPicPr>
        <p:blipFill>
          <a:blip r:embed="rId3"/>
          <a:stretch>
            <a:fillRect/>
          </a:stretch>
        </p:blipFill>
        <p:spPr>
          <a:xfrm>
            <a:off x="457200" y="2971800"/>
            <a:ext cx="5638800" cy="1619305"/>
          </a:xfrm>
          <a:prstGeom prst="rect">
            <a:avLst/>
          </a:prstGeom>
        </p:spPr>
      </p:pic>
    </p:spTree>
    <p:extLst>
      <p:ext uri="{BB962C8B-B14F-4D97-AF65-F5344CB8AC3E}">
        <p14:creationId xmlns:p14="http://schemas.microsoft.com/office/powerpoint/2010/main" val="265203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intelligence related to perfectionism?</a:t>
            </a:r>
            <a:br>
              <a:rPr lang="en-US" dirty="0"/>
            </a:br>
            <a:r>
              <a:rPr lang="en-US" dirty="0"/>
              <a:t>J </a:t>
            </a:r>
            <a:r>
              <a:rPr lang="en-US" dirty="0" err="1"/>
              <a:t>Lavrijsen</a:t>
            </a:r>
            <a:r>
              <a:rPr lang="en-US" dirty="0"/>
              <a:t>, B </a:t>
            </a:r>
            <a:r>
              <a:rPr lang="en-US" dirty="0" err="1"/>
              <a:t>Soenens</a:t>
            </a:r>
            <a:r>
              <a:rPr lang="en-US" dirty="0"/>
              <a:t>, M </a:t>
            </a:r>
            <a:r>
              <a:rPr lang="en-US" dirty="0" err="1"/>
              <a:t>Vansteenkiste</a:t>
            </a:r>
            <a:r>
              <a:rPr lang="en-US" dirty="0"/>
              <a:t>, K </a:t>
            </a:r>
            <a:r>
              <a:rPr lang="en-US" dirty="0" err="1"/>
              <a:t>Verschueren</a:t>
            </a:r>
            <a:r>
              <a:rPr lang="en-US" dirty="0"/>
              <a:t> (2020)</a:t>
            </a:r>
          </a:p>
        </p:txBody>
      </p:sp>
      <p:sp>
        <p:nvSpPr>
          <p:cNvPr id="4" name="TextBox 3">
            <a:extLst>
              <a:ext uri="{FF2B5EF4-FFF2-40B4-BE49-F238E27FC236}">
                <a16:creationId xmlns:a16="http://schemas.microsoft.com/office/drawing/2014/main" id="{C80A1125-E1F7-9B13-7035-68D94BE20866}"/>
              </a:ext>
            </a:extLst>
          </p:cNvPr>
          <p:cNvSpPr txBox="1"/>
          <p:nvPr/>
        </p:nvSpPr>
        <p:spPr>
          <a:xfrm>
            <a:off x="514192" y="6093718"/>
            <a:ext cx="6094902" cy="369332"/>
          </a:xfrm>
          <a:prstGeom prst="rect">
            <a:avLst/>
          </a:prstGeom>
          <a:noFill/>
        </p:spPr>
        <p:txBody>
          <a:bodyPr wrap="square">
            <a:spAutoFit/>
          </a:bodyPr>
          <a:lstStyle/>
          <a:p>
            <a:r>
              <a:rPr lang="en-US" dirty="0"/>
              <a:t>https://doi.org/10.1111/jopy.12606</a:t>
            </a:r>
          </a:p>
        </p:txBody>
      </p:sp>
      <p:sp>
        <p:nvSpPr>
          <p:cNvPr id="7" name="TextBox 6">
            <a:extLst>
              <a:ext uri="{FF2B5EF4-FFF2-40B4-BE49-F238E27FC236}">
                <a16:creationId xmlns:a16="http://schemas.microsoft.com/office/drawing/2014/main" id="{1ECDD804-A547-8768-ABCC-D1FEF4895118}"/>
              </a:ext>
            </a:extLst>
          </p:cNvPr>
          <p:cNvSpPr txBox="1"/>
          <p:nvPr/>
        </p:nvSpPr>
        <p:spPr>
          <a:xfrm>
            <a:off x="1790974" y="3124200"/>
            <a:ext cx="8610051" cy="1384995"/>
          </a:xfrm>
          <a:prstGeom prst="rect">
            <a:avLst/>
          </a:prstGeom>
          <a:noFill/>
        </p:spPr>
        <p:txBody>
          <a:bodyPr wrap="square">
            <a:spAutoFit/>
          </a:bodyPr>
          <a:lstStyle/>
          <a:p>
            <a:r>
              <a:rPr lang="en-US" sz="2800" dirty="0"/>
              <a:t>Cognitive ability is related to a higher pursuit of personal standards, yet does not constitute a risk factor for excessive concerns about mistakes.</a:t>
            </a:r>
          </a:p>
        </p:txBody>
      </p:sp>
    </p:spTree>
    <p:extLst>
      <p:ext uri="{BB962C8B-B14F-4D97-AF65-F5344CB8AC3E}">
        <p14:creationId xmlns:p14="http://schemas.microsoft.com/office/powerpoint/2010/main" val="183972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352800"/>
            <a:ext cx="7772400" cy="1219200"/>
          </a:xfrm>
        </p:spPr>
        <p:txBody>
          <a:bodyPr>
            <a:noAutofit/>
          </a:bodyPr>
          <a:lstStyle/>
          <a:p>
            <a:pPr algn="ctr"/>
            <a:r>
              <a:rPr lang="en-US" sz="8800" dirty="0"/>
              <a:t>How Can We Face It?</a:t>
            </a:r>
          </a:p>
        </p:txBody>
      </p:sp>
    </p:spTree>
    <p:extLst>
      <p:ext uri="{BB962C8B-B14F-4D97-AF65-F5344CB8AC3E}">
        <p14:creationId xmlns:p14="http://schemas.microsoft.com/office/powerpoint/2010/main" val="19411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Dealing with the monkey…</a:t>
            </a:r>
          </a:p>
        </p:txBody>
      </p:sp>
      <p:pic>
        <p:nvPicPr>
          <p:cNvPr id="4" name="Picture 3" descr="A cartoon monkey holding a ruler on a person's back&#10;&#10;Description automatically generated">
            <a:extLst>
              <a:ext uri="{FF2B5EF4-FFF2-40B4-BE49-F238E27FC236}">
                <a16:creationId xmlns:a16="http://schemas.microsoft.com/office/drawing/2014/main" id="{D219CF19-2146-7EAC-5605-3D732E6BA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05000"/>
            <a:ext cx="4495800" cy="4495800"/>
          </a:xfrm>
          <a:prstGeom prst="rect">
            <a:avLst/>
          </a:prstGeom>
        </p:spPr>
      </p:pic>
    </p:spTree>
    <p:extLst>
      <p:ext uri="{BB962C8B-B14F-4D97-AF65-F5344CB8AC3E}">
        <p14:creationId xmlns:p14="http://schemas.microsoft.com/office/powerpoint/2010/main" val="166812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Dealing with the monkey…</a:t>
            </a:r>
          </a:p>
        </p:txBody>
      </p:sp>
      <p:pic>
        <p:nvPicPr>
          <p:cNvPr id="5" name="Picture 4" descr="A cartoon of a monkey sitting in a backpack in a cubicle&#10;&#10;Description automatically generated">
            <a:extLst>
              <a:ext uri="{FF2B5EF4-FFF2-40B4-BE49-F238E27FC236}">
                <a16:creationId xmlns:a16="http://schemas.microsoft.com/office/drawing/2014/main" id="{85431CBA-9E2F-6405-5996-C6F87DE46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1828800"/>
            <a:ext cx="4800600" cy="4800600"/>
          </a:xfrm>
          <a:prstGeom prst="rect">
            <a:avLst/>
          </a:prstGeom>
        </p:spPr>
      </p:pic>
    </p:spTree>
    <p:extLst>
      <p:ext uri="{BB962C8B-B14F-4D97-AF65-F5344CB8AC3E}">
        <p14:creationId xmlns:p14="http://schemas.microsoft.com/office/powerpoint/2010/main" val="251146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Research to Our Failures</a:t>
            </a:r>
          </a:p>
        </p:txBody>
      </p:sp>
      <p:graphicFrame>
        <p:nvGraphicFramePr>
          <p:cNvPr id="6" name="Chart 5">
            <a:extLst>
              <a:ext uri="{FF2B5EF4-FFF2-40B4-BE49-F238E27FC236}">
                <a16:creationId xmlns:a16="http://schemas.microsoft.com/office/drawing/2014/main" id="{7D83B909-5CF2-B88D-F943-4F48F327769E}"/>
              </a:ext>
            </a:extLst>
          </p:cNvPr>
          <p:cNvGraphicFramePr>
            <a:graphicFrameLocks/>
          </p:cNvGraphicFramePr>
          <p:nvPr>
            <p:extLst>
              <p:ext uri="{D42A27DB-BD31-4B8C-83A1-F6EECF244321}">
                <p14:modId xmlns:p14="http://schemas.microsoft.com/office/powerpoint/2010/main" val="322900381"/>
              </p:ext>
            </p:extLst>
          </p:nvPr>
        </p:nvGraphicFramePr>
        <p:xfrm>
          <a:off x="2478881" y="1828800"/>
          <a:ext cx="7234237" cy="43100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423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Celebrate Failures</a:t>
            </a:r>
          </a:p>
        </p:txBody>
      </p:sp>
      <p:pic>
        <p:nvPicPr>
          <p:cNvPr id="4" name="Picture 3">
            <a:extLst>
              <a:ext uri="{FF2B5EF4-FFF2-40B4-BE49-F238E27FC236}">
                <a16:creationId xmlns:a16="http://schemas.microsoft.com/office/drawing/2014/main" id="{1E748AFA-1416-6392-A1CA-1712D91E9890}"/>
              </a:ext>
            </a:extLst>
          </p:cNvPr>
          <p:cNvPicPr>
            <a:picLocks noChangeAspect="1"/>
          </p:cNvPicPr>
          <p:nvPr/>
        </p:nvPicPr>
        <p:blipFill>
          <a:blip r:embed="rId2"/>
          <a:stretch>
            <a:fillRect/>
          </a:stretch>
        </p:blipFill>
        <p:spPr>
          <a:xfrm>
            <a:off x="781050" y="1587876"/>
            <a:ext cx="10629900" cy="5170904"/>
          </a:xfrm>
          <a:prstGeom prst="rect">
            <a:avLst/>
          </a:prstGeom>
        </p:spPr>
      </p:pic>
    </p:spTree>
    <p:extLst>
      <p:ext uri="{BB962C8B-B14F-4D97-AF65-F5344CB8AC3E}">
        <p14:creationId xmlns:p14="http://schemas.microsoft.com/office/powerpoint/2010/main" val="293031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Adopt a Growth Mindset</a:t>
            </a:r>
          </a:p>
        </p:txBody>
      </p:sp>
      <p:pic>
        <p:nvPicPr>
          <p:cNvPr id="3074" name="Picture 2" descr="Mindset the psychology of success by carol dweck infographic - Will's ...">
            <a:extLst>
              <a:ext uri="{FF2B5EF4-FFF2-40B4-BE49-F238E27FC236}">
                <a16:creationId xmlns:a16="http://schemas.microsoft.com/office/drawing/2014/main" id="{C538FAD8-FAAF-B601-7EDC-5385C4F21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3737" y="1568516"/>
            <a:ext cx="6304526" cy="528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9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pic>
        <p:nvPicPr>
          <p:cNvPr id="4" name="Picture 3">
            <a:extLst>
              <a:ext uri="{FF2B5EF4-FFF2-40B4-BE49-F238E27FC236}">
                <a16:creationId xmlns:a16="http://schemas.microsoft.com/office/drawing/2014/main" id="{FFB5CC3A-B801-673C-A513-35A1287D78A6}"/>
              </a:ext>
            </a:extLst>
          </p:cNvPr>
          <p:cNvPicPr>
            <a:picLocks noChangeAspect="1"/>
          </p:cNvPicPr>
          <p:nvPr/>
        </p:nvPicPr>
        <p:blipFill>
          <a:blip r:embed="rId2"/>
          <a:stretch>
            <a:fillRect/>
          </a:stretch>
        </p:blipFill>
        <p:spPr>
          <a:xfrm>
            <a:off x="381000" y="1928947"/>
            <a:ext cx="7191598" cy="4191000"/>
          </a:xfrm>
          <a:prstGeom prst="rect">
            <a:avLst/>
          </a:prstGeom>
        </p:spPr>
      </p:pic>
      <p:pic>
        <p:nvPicPr>
          <p:cNvPr id="2050" name="Picture 2" descr="People Who Think They Know Everything Annoy Those Of Us Who Do T-Shirt funny saying sarcastic novelty humor Funny Tshirts for Men Cool Mens image 1">
            <a:extLst>
              <a:ext uri="{FF2B5EF4-FFF2-40B4-BE49-F238E27FC236}">
                <a16:creationId xmlns:a16="http://schemas.microsoft.com/office/drawing/2014/main" id="{E908A635-CCDD-3A78-4261-E56F48D3C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598" y="1928947"/>
            <a:ext cx="419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46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Dan.</a:t>
            </a:r>
          </a:p>
        </p:txBody>
      </p:sp>
      <p:sp>
        <p:nvSpPr>
          <p:cNvPr id="3" name="Content Placeholder 2"/>
          <p:cNvSpPr>
            <a:spLocks noGrp="1"/>
          </p:cNvSpPr>
          <p:nvPr>
            <p:ph idx="1"/>
          </p:nvPr>
        </p:nvSpPr>
        <p:spPr/>
        <p:txBody>
          <a:bodyPr/>
          <a:lstStyle/>
          <a:p>
            <a:r>
              <a:rPr lang="en-US" dirty="0"/>
              <a:t>Unemployed since May</a:t>
            </a:r>
          </a:p>
          <a:p>
            <a:pPr lvl="1"/>
            <a:r>
              <a:rPr lang="en-US" dirty="0"/>
              <a:t>Second time in my career, the last only lasted three weeks.</a:t>
            </a:r>
          </a:p>
          <a:p>
            <a:r>
              <a:rPr lang="en-US" dirty="0"/>
              <a:t>Lots of letters behind my name:</a:t>
            </a:r>
          </a:p>
          <a:p>
            <a:pPr lvl="1"/>
            <a:r>
              <a:rPr lang="en-US" dirty="0"/>
              <a:t>CISA, CISSP, PMP, </a:t>
            </a:r>
            <a:r>
              <a:rPr lang="en-US" dirty="0" err="1"/>
              <a:t>Prosci</a:t>
            </a:r>
            <a:r>
              <a:rPr lang="en-US" dirty="0"/>
              <a:t>, GIAC-SSAP, SHRM-CP, etc.</a:t>
            </a:r>
          </a:p>
          <a:p>
            <a:pPr lvl="1"/>
            <a:r>
              <a:rPr lang="en-US" dirty="0"/>
              <a:t>MS, ABD-EdD, MS #2 in 2025</a:t>
            </a:r>
          </a:p>
          <a:p>
            <a:r>
              <a:rPr lang="en-US" dirty="0"/>
              <a:t>High IQ, side saddled w/ ADHD 🐿️ and anxiety mixed in.</a:t>
            </a:r>
          </a:p>
          <a:p>
            <a:r>
              <a:rPr lang="en-US" dirty="0"/>
              <a:t>Dealt with D</a:t>
            </a:r>
            <a:r>
              <a:rPr lang="en-US" baseline="30000" dirty="0"/>
              <a:t>3</a:t>
            </a:r>
            <a:r>
              <a:rPr lang="en-US" dirty="0"/>
              <a:t> these past few months.</a:t>
            </a:r>
          </a:p>
          <a:p>
            <a:pPr lvl="1"/>
            <a:r>
              <a:rPr lang="en-US" dirty="0"/>
              <a:t>Doubt</a:t>
            </a:r>
          </a:p>
          <a:p>
            <a:pPr lvl="1"/>
            <a:r>
              <a:rPr lang="en-US" dirty="0"/>
              <a:t>Defeat</a:t>
            </a:r>
          </a:p>
          <a:p>
            <a:pPr lvl="1"/>
            <a:r>
              <a:rPr lang="en-US" dirty="0"/>
              <a:t>Depression</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Hacker Mindset</a:t>
            </a:r>
          </a:p>
        </p:txBody>
      </p:sp>
      <p:sp>
        <p:nvSpPr>
          <p:cNvPr id="3" name="Content Placeholder 2"/>
          <p:cNvSpPr>
            <a:spLocks noGrp="1"/>
          </p:cNvSpPr>
          <p:nvPr>
            <p:ph idx="1"/>
          </p:nvPr>
        </p:nvSpPr>
        <p:spPr>
          <a:xfrm>
            <a:off x="4953000" y="1828799"/>
            <a:ext cx="5715000" cy="4572001"/>
          </a:xfrm>
        </p:spPr>
        <p:txBody>
          <a:bodyPr>
            <a:normAutofit/>
          </a:bodyPr>
          <a:lstStyle/>
          <a:p>
            <a:pPr marL="0" indent="0">
              <a:buNone/>
            </a:pPr>
            <a:endParaRPr lang="en-US" dirty="0"/>
          </a:p>
          <a:p>
            <a:r>
              <a:rPr lang="en-US" dirty="0"/>
              <a:t>Understanding the why, and the how, behind our world and the creations within it.</a:t>
            </a:r>
          </a:p>
          <a:p>
            <a:r>
              <a:rPr lang="en-US" dirty="0"/>
              <a:t>A belief that everything can be explained, any problem can be solved, and any obstacle overcome.</a:t>
            </a:r>
          </a:p>
          <a:p>
            <a:r>
              <a:rPr lang="en-US" dirty="0"/>
              <a:t>A relentless curiosity, identifying confines and constraints, what makes things the way they are?</a:t>
            </a:r>
          </a:p>
        </p:txBody>
      </p:sp>
      <p:pic>
        <p:nvPicPr>
          <p:cNvPr id="1026" name="Picture 2" descr="Hardcover The Way Things Work: Newly Revised Edition Book">
            <a:extLst>
              <a:ext uri="{FF2B5EF4-FFF2-40B4-BE49-F238E27FC236}">
                <a16:creationId xmlns:a16="http://schemas.microsoft.com/office/drawing/2014/main" id="{C2249BF0-B674-215B-3853-988609014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62124"/>
            <a:ext cx="3495675" cy="4514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Questions</a:t>
            </a:r>
          </a:p>
        </p:txBody>
      </p:sp>
      <p:sp>
        <p:nvSpPr>
          <p:cNvPr id="3" name="Content Placeholder 2"/>
          <p:cNvSpPr>
            <a:spLocks noGrp="1"/>
          </p:cNvSpPr>
          <p:nvPr>
            <p:ph idx="1"/>
          </p:nvPr>
        </p:nvSpPr>
        <p:spPr/>
        <p:txBody>
          <a:bodyPr/>
          <a:lstStyle/>
          <a:p>
            <a:r>
              <a:rPr lang="en-US" dirty="0"/>
              <a:t>Why am I out of work?</a:t>
            </a:r>
          </a:p>
          <a:p>
            <a:r>
              <a:rPr lang="en-US" dirty="0"/>
              <a:t>What can I do differently?</a:t>
            </a:r>
          </a:p>
          <a:p>
            <a:r>
              <a:rPr lang="en-US" dirty="0"/>
              <a:t>What caused this to happen?</a:t>
            </a:r>
          </a:p>
          <a:p>
            <a:r>
              <a:rPr lang="en-US" dirty="0"/>
              <a:t>How long will this last?</a:t>
            </a:r>
          </a:p>
          <a:p>
            <a:r>
              <a:rPr lang="en-US" dirty="0"/>
              <a:t>What if this is just it?</a:t>
            </a:r>
          </a:p>
          <a:p>
            <a:endParaRPr lang="en-US" dirty="0"/>
          </a:p>
          <a:p>
            <a:pPr marL="0" indent="0">
              <a:buNone/>
            </a:pPr>
            <a:r>
              <a:rPr lang="en-US" dirty="0"/>
              <a:t>Why is D</a:t>
            </a:r>
            <a:r>
              <a:rPr lang="en-US" baseline="30000" dirty="0"/>
              <a:t>3 </a:t>
            </a:r>
            <a:r>
              <a:rPr lang="en-US" dirty="0"/>
              <a:t>such a devastating crush!?!?</a:t>
            </a:r>
            <a:br>
              <a:rPr lang="en-US" dirty="0"/>
            </a:br>
            <a:r>
              <a:rPr lang="en-US" dirty="0"/>
              <a:t>(Doubt, Defeat, Depression)</a:t>
            </a:r>
          </a:p>
        </p:txBody>
      </p:sp>
    </p:spTree>
    <p:extLst>
      <p:ext uri="{BB962C8B-B14F-4D97-AF65-F5344CB8AC3E}">
        <p14:creationId xmlns:p14="http://schemas.microsoft.com/office/powerpoint/2010/main" val="38609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6289" y="2514600"/>
            <a:ext cx="7772400" cy="1219200"/>
          </a:xfrm>
        </p:spPr>
        <p:txBody>
          <a:bodyPr>
            <a:noAutofit/>
          </a:bodyPr>
          <a:lstStyle/>
          <a:p>
            <a:r>
              <a:rPr lang="en-US" sz="8800" dirty="0"/>
              <a:t>Am I the only one who feels this way?</a:t>
            </a:r>
          </a:p>
        </p:txBody>
      </p:sp>
      <p:sp>
        <p:nvSpPr>
          <p:cNvPr id="3" name="Text Placeholder 2"/>
          <p:cNvSpPr>
            <a:spLocks noGrp="1"/>
          </p:cNvSpPr>
          <p:nvPr>
            <p:ph type="body" idx="1"/>
          </p:nvPr>
        </p:nvSpPr>
        <p:spPr/>
        <p:txBody>
          <a:bodyPr/>
          <a:lstStyle/>
          <a:p>
            <a:r>
              <a:rPr lang="en-US" dirty="0"/>
              <a:t>Think silently for a moment…</a:t>
            </a:r>
          </a:p>
        </p:txBody>
      </p:sp>
    </p:spTree>
    <p:extLst>
      <p:ext uri="{BB962C8B-B14F-4D97-AF65-F5344CB8AC3E}">
        <p14:creationId xmlns:p14="http://schemas.microsoft.com/office/powerpoint/2010/main" val="243298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6289" y="2514600"/>
            <a:ext cx="7772400" cy="1219200"/>
          </a:xfrm>
        </p:spPr>
        <p:txBody>
          <a:bodyPr>
            <a:noAutofit/>
          </a:bodyPr>
          <a:lstStyle/>
          <a:p>
            <a:r>
              <a:rPr lang="en-US" sz="8800" dirty="0"/>
              <a:t>Am I the only one who feels this way?</a:t>
            </a:r>
          </a:p>
        </p:txBody>
      </p:sp>
      <p:sp>
        <p:nvSpPr>
          <p:cNvPr id="3" name="Text Placeholder 2"/>
          <p:cNvSpPr>
            <a:spLocks noGrp="1"/>
          </p:cNvSpPr>
          <p:nvPr>
            <p:ph type="body" idx="1"/>
          </p:nvPr>
        </p:nvSpPr>
        <p:spPr>
          <a:xfrm>
            <a:off x="1066800" y="5181600"/>
            <a:ext cx="8534400" cy="685800"/>
          </a:xfrm>
        </p:spPr>
        <p:txBody>
          <a:bodyPr/>
          <a:lstStyle/>
          <a:p>
            <a:r>
              <a:rPr lang="en-US" dirty="0"/>
              <a:t>So, like any good nerd, what does peer review research tell us?</a:t>
            </a:r>
          </a:p>
        </p:txBody>
      </p:sp>
    </p:spTree>
    <p:extLst>
      <p:ext uri="{BB962C8B-B14F-4D97-AF65-F5344CB8AC3E}">
        <p14:creationId xmlns:p14="http://schemas.microsoft.com/office/powerpoint/2010/main" val="251584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343400"/>
            <a:ext cx="8991600" cy="1219200"/>
          </a:xfrm>
        </p:spPr>
        <p:txBody>
          <a:bodyPr>
            <a:noAutofit/>
          </a:bodyPr>
          <a:lstStyle/>
          <a:p>
            <a:pPr algn="ctr"/>
            <a:r>
              <a:rPr lang="en-US" sz="8800" dirty="0"/>
              <a:t>Research Tip</a:t>
            </a:r>
            <a:br>
              <a:rPr lang="en-US" sz="8800" dirty="0"/>
            </a:br>
            <a:r>
              <a:rPr lang="en-US" sz="4000" dirty="0"/>
              <a:t>You should always purchase academic journal articles directly or use </a:t>
            </a:r>
            <a:br>
              <a:rPr lang="en-US" sz="4000" dirty="0"/>
            </a:br>
            <a:r>
              <a:rPr lang="en-US" sz="4000" dirty="0"/>
              <a:t>college and university libraries.</a:t>
            </a:r>
            <a:br>
              <a:rPr lang="en-US" sz="4000" dirty="0"/>
            </a:br>
            <a:br>
              <a:rPr lang="en-US" sz="4000" dirty="0"/>
            </a:br>
            <a:r>
              <a:rPr lang="en-US" sz="4000" dirty="0"/>
              <a:t>Remember that sites like </a:t>
            </a:r>
            <a:br>
              <a:rPr lang="en-US" sz="4000" dirty="0"/>
            </a:br>
            <a:r>
              <a:rPr lang="en-US" sz="4000" dirty="0"/>
              <a:t>sci-hub.se may be legal in Sweden, </a:t>
            </a:r>
            <a:br>
              <a:rPr lang="en-US" sz="4000" dirty="0"/>
            </a:br>
            <a:r>
              <a:rPr lang="en-US" sz="4000" dirty="0"/>
              <a:t>but they are prohibited elsewhere.</a:t>
            </a:r>
          </a:p>
        </p:txBody>
      </p:sp>
    </p:spTree>
    <p:extLst>
      <p:ext uri="{BB962C8B-B14F-4D97-AF65-F5344CB8AC3E}">
        <p14:creationId xmlns:p14="http://schemas.microsoft.com/office/powerpoint/2010/main" val="39535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3200"/>
            <a:ext cx="7772400" cy="1219200"/>
          </a:xfrm>
        </p:spPr>
        <p:txBody>
          <a:bodyPr>
            <a:noAutofit/>
          </a:bodyPr>
          <a:lstStyle/>
          <a:p>
            <a:pPr algn="ctr"/>
            <a:r>
              <a:rPr lang="en-US" sz="8800" dirty="0"/>
              <a:t>Physical Health</a:t>
            </a:r>
          </a:p>
        </p:txBody>
      </p:sp>
    </p:spTree>
    <p:extLst>
      <p:ext uri="{BB962C8B-B14F-4D97-AF65-F5344CB8AC3E}">
        <p14:creationId xmlns:p14="http://schemas.microsoft.com/office/powerpoint/2010/main" val="272415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139</TotalTime>
  <Words>827</Words>
  <Application>Microsoft Office PowerPoint</Application>
  <PresentationFormat>Widescreen</PresentationFormat>
  <Paragraphs>66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ElsevierSans</vt:lpstr>
      <vt:lpstr>Franklin Gothic Medium</vt:lpstr>
      <vt:lpstr>MuseoSans</vt:lpstr>
      <vt:lpstr>Medical Design 16x9</vt:lpstr>
      <vt:lpstr>When Failure Cuts</vt:lpstr>
      <vt:lpstr>Disclaimer</vt:lpstr>
      <vt:lpstr>Hi, I’m Dan.</vt:lpstr>
      <vt:lpstr>The Hacker Mindset</vt:lpstr>
      <vt:lpstr>The Questions</vt:lpstr>
      <vt:lpstr>Am I the only one who feels this way?</vt:lpstr>
      <vt:lpstr>Am I the only one who feels this way?</vt:lpstr>
      <vt:lpstr>Research Tip You should always purchase academic journal articles directly or use  college and university libraries.  Remember that sites like  sci-hub.se may be legal in Sweden,  but they are prohibited elsewhere.</vt:lpstr>
      <vt:lpstr>Physical Health</vt:lpstr>
      <vt:lpstr>High intelligence: A risk factor for psychological and physiological overexcitabilities. (Karpinski, 2018)</vt:lpstr>
      <vt:lpstr>Bright, but allergic and neurotic? A critical investigation of the “overexcitable genius” hypothesis. (Fries, 2022)</vt:lpstr>
      <vt:lpstr>But Why? …</vt:lpstr>
      <vt:lpstr>But Why? …</vt:lpstr>
      <vt:lpstr>Mental Health</vt:lpstr>
      <vt:lpstr>Psychology Today: The Burdens of Intelligence Marty Nemko, September 2016</vt:lpstr>
      <vt:lpstr>Rationality and Intelligence K. Stanovich, M. Toplak, R. West</vt:lpstr>
      <vt:lpstr>13 Reasons Why a High IQ Can Make You Less Happy Psychology Today: Leon Seltzer, 2021</vt:lpstr>
      <vt:lpstr>Where We May Struggle</vt:lpstr>
      <vt:lpstr>HBR: 5 Ways Smart People Sabotage Their Success Alice Boyes, November 13, 2018</vt:lpstr>
      <vt:lpstr>HBR: What High Achievers Need from Their Mentors by Ruth Gotian and Andy Lopata, August 19, 2024</vt:lpstr>
      <vt:lpstr>Is intelligence related to perfectionism? J Lavrijsen, B Soenens, M Vansteenkiste, K Verschueren (2020)</vt:lpstr>
      <vt:lpstr>How Can We Face It?</vt:lpstr>
      <vt:lpstr>Dealing with the monkey…</vt:lpstr>
      <vt:lpstr>Dealing with the monkey…</vt:lpstr>
      <vt:lpstr>Apply Research to Our Failures</vt:lpstr>
      <vt:lpstr>Celebrate Failures</vt:lpstr>
      <vt:lpstr>Adopt a Growth Mindset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Tuuri</dc:creator>
  <cp:lastModifiedBy>Dan Tuuri</cp:lastModifiedBy>
  <cp:revision>1</cp:revision>
  <cp:lastPrinted>2024-09-07T05:44:34Z</cp:lastPrinted>
  <dcterms:created xsi:type="dcterms:W3CDTF">2024-09-07T03:25:26Z</dcterms:created>
  <dcterms:modified xsi:type="dcterms:W3CDTF">2024-09-07T05:44:58Z</dcterms:modified>
</cp:coreProperties>
</file>